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01015D"/>
    <a:srgbClr val="02025B"/>
    <a:srgbClr val="D35151"/>
    <a:srgbClr val="E28E8E"/>
    <a:srgbClr val="00005D"/>
    <a:srgbClr val="F69B42"/>
    <a:srgbClr val="FBA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9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31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E580-A2DA-485B-B5F3-A3C0A9C0F20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0A6786-959A-400B-8741-11E58D1D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applynow.com/#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hla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hl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92" y="4300151"/>
            <a:ext cx="8938054" cy="16354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5D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Award Winning </a:t>
            </a:r>
          </a:p>
          <a:p>
            <a:pPr algn="ctr"/>
            <a:r>
              <a:rPr lang="en-US" sz="4000" b="1" dirty="0" smtClean="0">
                <a:solidFill>
                  <a:srgbClr val="00005D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Academic English Programs</a:t>
            </a:r>
            <a:endParaRPr lang="en-US" sz="4000" b="1" dirty="0">
              <a:solidFill>
                <a:srgbClr val="00005D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128337"/>
            <a:ext cx="6049351" cy="37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W</a:t>
            </a:r>
            <a:r>
              <a:rPr lang="en-US" dirty="0" smtClean="0"/>
              <a:t>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1978"/>
            <a:ext cx="8596668" cy="2756984"/>
          </a:xfrm>
        </p:spPr>
        <p:txBody>
          <a:bodyPr>
            <a:normAutofit/>
          </a:bodyPr>
          <a:lstStyle/>
          <a:p>
            <a:r>
              <a:rPr lang="en-US" dirty="0" smtClean="0"/>
              <a:t>OHLA is short for </a:t>
            </a:r>
            <a:r>
              <a:rPr lang="en-US" b="1" dirty="0" smtClean="0"/>
              <a:t>O</a:t>
            </a:r>
            <a:r>
              <a:rPr lang="en-US" dirty="0" smtClean="0"/>
              <a:t>pen </a:t>
            </a:r>
            <a:r>
              <a:rPr lang="en-US" b="1" dirty="0" smtClean="0"/>
              <a:t>H</a:t>
            </a:r>
            <a:r>
              <a:rPr lang="en-US" dirty="0" smtClean="0"/>
              <a:t>earts </a:t>
            </a:r>
            <a:r>
              <a:rPr lang="en-US" b="1" dirty="0" smtClean="0"/>
              <a:t>L</a:t>
            </a:r>
            <a:r>
              <a:rPr lang="en-US" dirty="0" smtClean="0"/>
              <a:t>anguage </a:t>
            </a:r>
            <a:r>
              <a:rPr lang="en-US" b="1" dirty="0" smtClean="0"/>
              <a:t>A</a:t>
            </a:r>
            <a:r>
              <a:rPr lang="en-US" dirty="0" smtClean="0"/>
              <a:t>cademy. </a:t>
            </a:r>
          </a:p>
          <a:p>
            <a:endParaRPr lang="en-US" dirty="0" smtClean="0"/>
          </a:p>
          <a:p>
            <a:r>
              <a:rPr lang="en-US" dirty="0" smtClean="0"/>
              <a:t>OHLA has been providing exceptional ESL programs and language services since 1998. </a:t>
            </a:r>
          </a:p>
          <a:p>
            <a:endParaRPr lang="en-US" dirty="0" smtClean="0"/>
          </a:p>
          <a:p>
            <a:r>
              <a:rPr lang="en-US" dirty="0" smtClean="0"/>
              <a:t>Our programs are designed for international students who want to learn English in the USA and transition to University.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/>
          <a:stretch/>
        </p:blipFill>
        <p:spPr>
          <a:xfrm>
            <a:off x="2916989" y="4523876"/>
            <a:ext cx="5986379" cy="23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          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681"/>
            <a:ext cx="9741675" cy="795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02025B"/>
                </a:solidFill>
              </a:rPr>
              <a:t>O</a:t>
            </a:r>
            <a:r>
              <a:rPr lang="en-US" dirty="0" smtClean="0"/>
              <a:t>utstanding University Pathway Program, partnered with over 67+ top tier universities.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3251350" y="379411"/>
            <a:ext cx="1551879" cy="75539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14991"/>
            <a:ext cx="8904548" cy="75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 smtClean="0">
                <a:solidFill>
                  <a:srgbClr val="02025B"/>
                </a:solidFill>
              </a:rPr>
              <a:t>H</a:t>
            </a:r>
            <a:r>
              <a:rPr lang="en-US" dirty="0" smtClean="0"/>
              <a:t>ighly recognized academic English programs, fully accredited by CEA.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2719534"/>
            <a:ext cx="10784863" cy="885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 smtClean="0">
                <a:solidFill>
                  <a:srgbClr val="02025B"/>
                </a:solidFill>
              </a:rPr>
              <a:t>L</a:t>
            </a:r>
            <a:r>
              <a:rPr lang="en-US" dirty="0" smtClean="0"/>
              <a:t>ocations in Miami, Aventura, Boca Raton, </a:t>
            </a:r>
            <a:r>
              <a:rPr lang="en-US" dirty="0" smtClean="0"/>
              <a:t>Orlando-Celebration and </a:t>
            </a:r>
            <a:r>
              <a:rPr lang="en-US" dirty="0" smtClean="0"/>
              <a:t>Tampa. Our Award Winning English Program is also available ONLINE.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3374121"/>
            <a:ext cx="9355308" cy="71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 smtClean="0">
                <a:solidFill>
                  <a:srgbClr val="02025B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true international school with a student population of over </a:t>
            </a:r>
            <a:r>
              <a:rPr lang="en-US" dirty="0" smtClean="0"/>
              <a:t>70 </a:t>
            </a:r>
            <a:r>
              <a:rPr lang="en-US" dirty="0"/>
              <a:t>nationalities.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48" y="4468483"/>
            <a:ext cx="7720711" cy="23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Offered at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2664"/>
            <a:ext cx="8596668" cy="1217611"/>
          </a:xfrm>
        </p:spPr>
        <p:txBody>
          <a:bodyPr>
            <a:normAutofit/>
          </a:bodyPr>
          <a:lstStyle/>
          <a:p>
            <a:r>
              <a:rPr lang="en-US" dirty="0" smtClean="0"/>
              <a:t>There are a total of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8 English levels</a:t>
            </a:r>
            <a:r>
              <a:rPr lang="en-US" dirty="0" smtClean="0"/>
              <a:t>. </a:t>
            </a:r>
            <a:r>
              <a:rPr lang="en-US" dirty="0" smtClean="0"/>
              <a:t>Each level </a:t>
            </a:r>
            <a:r>
              <a:rPr lang="en-US" dirty="0" smtClean="0"/>
              <a:t>is </a:t>
            </a:r>
            <a:r>
              <a:rPr lang="en-US" b="1" dirty="0" smtClean="0"/>
              <a:t>10 </a:t>
            </a:r>
            <a:r>
              <a:rPr lang="en-US" dirty="0" smtClean="0"/>
              <a:t>weeks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first day at OHLA, students will be tested to see in which level they belong.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03052" y="2662180"/>
            <a:ext cx="3210689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dirty="0" smtClean="0"/>
              <a:t>Basic I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Basic II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Intermediate I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Intermediate II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Advanced I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Advanced II *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Elite *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Elite Plus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52606" y="6148142"/>
            <a:ext cx="3288631" cy="64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/>
              <a:t>*</a:t>
            </a:r>
            <a:r>
              <a:rPr lang="en-US" sz="1900" dirty="0" smtClean="0"/>
              <a:t> </a:t>
            </a:r>
            <a:r>
              <a:rPr lang="en-US" sz="1500" b="1" dirty="0" smtClean="0"/>
              <a:t>No </a:t>
            </a:r>
            <a:r>
              <a:rPr lang="en-US" sz="1500" b="1" dirty="0"/>
              <a:t>TOEFL or IELTS with our </a:t>
            </a:r>
            <a:r>
              <a:rPr lang="en-US" sz="1500" b="1" dirty="0" smtClean="0"/>
              <a:t>     partnered </a:t>
            </a:r>
            <a:r>
              <a:rPr lang="en-US" sz="1500" b="1" dirty="0"/>
              <a:t>Universities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4384690" y="377948"/>
            <a:ext cx="1551879" cy="7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Entry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394"/>
            <a:ext cx="9279466" cy="86201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Levels are subdivided in 2-week units called “blocks”. Students may commence their studies at the beginning of any block, every second Monday of the month.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00" y="2361405"/>
            <a:ext cx="4446288" cy="37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5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Should I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1" y="1930400"/>
            <a:ext cx="3546936" cy="1213676"/>
          </a:xfrm>
        </p:spPr>
        <p:txBody>
          <a:bodyPr/>
          <a:lstStyle/>
          <a:p>
            <a:r>
              <a:rPr lang="en-US" dirty="0" smtClean="0"/>
              <a:t>Minimum Age </a:t>
            </a:r>
            <a:r>
              <a:rPr lang="en-US" dirty="0"/>
              <a:t>R</a:t>
            </a:r>
            <a:r>
              <a:rPr lang="en-US" dirty="0" smtClean="0"/>
              <a:t>equirement: 16 years of age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6428" y="2559000"/>
            <a:ext cx="2557411" cy="6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/>
              <a:t>However, for the One-to-One Program it is 11 years of age</a:t>
            </a:r>
            <a:endParaRPr lang="en-US" sz="1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76094" y="1930400"/>
            <a:ext cx="2570289" cy="121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Average Class </a:t>
            </a:r>
            <a:r>
              <a:rPr lang="en-US" dirty="0"/>
              <a:t>S</a:t>
            </a:r>
            <a:r>
              <a:rPr lang="en-US" dirty="0" smtClean="0"/>
              <a:t>ize: 12 students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4731" y="4294191"/>
            <a:ext cx="3219600" cy="121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Duration of Each </a:t>
            </a:r>
            <a:r>
              <a:rPr lang="en-US" dirty="0"/>
              <a:t>L</a:t>
            </a:r>
            <a:r>
              <a:rPr lang="en-US" dirty="0" smtClean="0"/>
              <a:t>esson: 50 minutes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68137" y="1952162"/>
            <a:ext cx="2750593" cy="121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Maximum Class </a:t>
            </a:r>
            <a:r>
              <a:rPr lang="en-US" dirty="0"/>
              <a:t>S</a:t>
            </a:r>
            <a:r>
              <a:rPr lang="en-US" dirty="0" smtClean="0"/>
              <a:t>ize: 15 students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76094" y="4294191"/>
            <a:ext cx="3446052" cy="1213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Accommodations Offered: 	-Homestay (Single &amp; Double)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-Student Residence (Single, 	Double, Multiple)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68137" y="4294191"/>
            <a:ext cx="3023196" cy="121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Free English Elective: Every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1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University Pathway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9" b="39185"/>
          <a:stretch/>
        </p:blipFill>
        <p:spPr>
          <a:xfrm>
            <a:off x="380515" y="4877990"/>
            <a:ext cx="8647576" cy="210236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930400"/>
            <a:ext cx="8596668" cy="210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Upon completion of our Advanced 2 Level, students gain direct acceptance into our partnered Universities and Colleges throughout the United States.</a:t>
            </a:r>
          </a:p>
          <a:p>
            <a:r>
              <a:rPr lang="en-US" dirty="0" smtClean="0"/>
              <a:t>NO TOEFL OR IELTS REQUIRED!</a:t>
            </a:r>
          </a:p>
          <a:p>
            <a:r>
              <a:rPr lang="en-US" dirty="0" smtClean="0"/>
              <a:t>OHLA through its Sister Company </a:t>
            </a:r>
            <a:r>
              <a:rPr lang="en-US" dirty="0" smtClean="0">
                <a:hlinkClick r:id="rId3"/>
              </a:rPr>
              <a:t>UniApplyNow </a:t>
            </a:r>
            <a:r>
              <a:rPr lang="en-US" dirty="0" smtClean="0"/>
              <a:t>offers University Admission to Bachelors, Masters and PhD degrees and to over 11,000 degree programs with top tier US Universities and Colleges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3782354"/>
            <a:ext cx="5320145" cy="15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525379"/>
            <a:ext cx="2813816" cy="173115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61372" y="3035982"/>
            <a:ext cx="4501732" cy="172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1015D"/>
                </a:solidFill>
              </a:rPr>
              <a:t>Head Office Campus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/>
              <a:t>825 Brickell Bay Drive. Tower 3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Floor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/>
              <a:t>Miami, FL 33131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85832" y="2901877"/>
            <a:ext cx="3469223" cy="172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41350" y="4892004"/>
            <a:ext cx="5141776" cy="1833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1015D"/>
                </a:solidFill>
              </a:rPr>
              <a:t>T: </a:t>
            </a:r>
            <a:r>
              <a:rPr lang="en-US" dirty="0" smtClean="0"/>
              <a:t>+1 305-379-4027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1015D"/>
                </a:solidFill>
              </a:rPr>
              <a:t>Toll Free: </a:t>
            </a:r>
            <a:r>
              <a:rPr lang="en-US" sz="1600" b="1" dirty="0" smtClean="0"/>
              <a:t>1-855-OHLA-NOW (1-855-645-2669)</a:t>
            </a:r>
          </a:p>
          <a:p>
            <a:pPr marL="0" indent="0" algn="ctr">
              <a:buNone/>
            </a:pPr>
            <a:r>
              <a:rPr lang="en-US" sz="1600" b="1" dirty="0" smtClean="0">
                <a:hlinkClick r:id="rId3"/>
              </a:rPr>
              <a:t>info@ohla.com</a:t>
            </a:r>
            <a:r>
              <a:rPr lang="en-US" sz="1600" b="1" dirty="0" smtClean="0"/>
              <a:t> – </a:t>
            </a:r>
            <a:r>
              <a:rPr lang="en-US" sz="1600" b="1" dirty="0" smtClean="0">
                <a:hlinkClick r:id="rId4"/>
              </a:rPr>
              <a:t>www.ohla.com</a:t>
            </a:r>
            <a:endParaRPr lang="en-US" sz="1600" b="1" dirty="0" smtClean="0"/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218183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36393B"/>
      </a:dk2>
      <a:lt2>
        <a:srgbClr val="D3E0E5"/>
      </a:lt2>
      <a:accent1>
        <a:srgbClr val="C00000"/>
      </a:accent1>
      <a:accent2>
        <a:srgbClr val="FFCA82"/>
      </a:accent2>
      <a:accent3>
        <a:srgbClr val="8FB5E2"/>
      </a:accent3>
      <a:accent4>
        <a:srgbClr val="FF4040"/>
      </a:accent4>
      <a:accent5>
        <a:srgbClr val="4684D0"/>
      </a:accent5>
      <a:accent6>
        <a:srgbClr val="1C416E"/>
      </a:accent6>
      <a:hlink>
        <a:srgbClr val="BC2700"/>
      </a:hlink>
      <a:folHlink>
        <a:srgbClr val="EEAE7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365</TotalTime>
  <Words>360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Kalinga</vt:lpstr>
      <vt:lpstr>Trebuchet MS</vt:lpstr>
      <vt:lpstr>Wingdings 3</vt:lpstr>
      <vt:lpstr>Facet</vt:lpstr>
      <vt:lpstr>PowerPoint Presentation</vt:lpstr>
      <vt:lpstr>Who Are We?</vt:lpstr>
      <vt:lpstr>What Makes            Different?</vt:lpstr>
      <vt:lpstr>Levels Offered at            ?</vt:lpstr>
      <vt:lpstr>Session Entry Point</vt:lpstr>
      <vt:lpstr>What Else Should I Know?</vt:lpstr>
      <vt:lpstr>About Our University Pathway Program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Jenny Nieveen</cp:lastModifiedBy>
  <cp:revision>52</cp:revision>
  <dcterms:created xsi:type="dcterms:W3CDTF">2016-11-04T20:06:52Z</dcterms:created>
  <dcterms:modified xsi:type="dcterms:W3CDTF">2022-08-22T15:42:42Z</dcterms:modified>
</cp:coreProperties>
</file>